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ensorcleaning.com/whatisasensor.php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1dcc518c9a1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1dcc518c9a1_0_3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dcc518c9a1_0_40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cc518c9a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1dcc518c9a1_0_40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1dcc518c9a1_0_4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1dcc518c9a1_0_4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dcc518c9a1_0_4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1dcc518c9a1_0_4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1dcc518c9a1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dcc518c9a1_0_4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1dcc518c9a1_0_45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1dcc518c9a1_0_46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1dcc518c9a1_0_3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cc518c9a1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1dcc518c9a1_0_47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cc518c9a1_0_47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1dcc518c9a1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2"/>
              </a:rPr>
              <a:t>https://www.sensorcleaning.com/whatisasensor.php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https://keyassets.timeincuk.net/inspirewp/live/wp-content/uploads/sites/13/2015/05/CMOS-image-sensor.jpg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dcc518c9a1_0_4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cc518c9a1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1dcc518c9a1_0_48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1dcc518c9a1_0_49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1dcc518c9a1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dcc518c9a1_0_5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1dcc518c9a1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dcc518c9a1_0_5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1dcc518c9a1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1dcc518c9a1_0_5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dcc518c9a1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dcc518c9a1_0_5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1dcc518c9a1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1dcc518c9a1_0_5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1dcc518c9a1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1dcc518c9a1_0_5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1dcc518c9a1_0_3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1dcc518c9a1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dcc518c9a1_0_5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1dcc518c9a1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1dcc518c9a1_0_5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dcc518c9a1_0_57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1dcc518c9a1_0_58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1dcc518c9a1_0_59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1dcc518c9a1_0_59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1dcc518c9a1_0_60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1dcc518c9a1_0_6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dcc518c9a1_0_6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1dcc518c9a1_0_6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1dcc518c9a1_0_34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c70_0_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c7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f9b8c33c70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9b8c33c70_0_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9b8c33c7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f9b8c33c70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9b8c33c70_0_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9b8c33c7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f9b8c33c70_0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9b8c33c70_0_6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9b8c33c7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f9b8c33c70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9b8c33c70_0_7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9b8c33c7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f9b8c33c70_0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9b8c33c70_0_8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9b8c33c7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f9b8c33c70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9b8c33c70_0_10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9b8c33c7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f9b8c33c70_0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9b8c33c70_0_1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f9b8c33c7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f9b8c33c70_0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b8c33c70_0_1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b8c33c7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gf9b8c33c70_0_1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1dcc518c9a1_0_35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9b8c33c70_0_1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9b8c33c7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f9b8c33c70_0_1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9b8c33c70_0_17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f9b8c33c70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f9b8c33c70_0_1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b8c33c70_0_19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9b8c33c70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f9b8c33c70_0_1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ef444b581a_0_7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1dcc518c9a1_0_3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g1dcc518c9a1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1dcc518c9a1_0_3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1dcc518c9a1_0_37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1dcc518c9a1_0_38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/>
          <p:nvPr>
            <p:ph idx="1" type="body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body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b="0" i="0" sz="4500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idx="10" type="dt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1" type="ftr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/>
          <p:nvPr>
            <p:ph idx="1" type="body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2" type="body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3" type="body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9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0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0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/>
          <p:nvPr>
            <p:ph idx="1" type="body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Google Shape;60;p1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39" name="Google Shape;39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web3d.org/documents/specifications/19775-1/V3.3/Part01/components/lighting.html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Relationship Id="rId4" Type="http://schemas.openxmlformats.org/officeDocument/2006/relationships/image" Target="../media/image55.png"/><Relationship Id="rId5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/>
              <a:t>Aula 15: Supersampling e Revisão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page13image17792448" id="149" name="Google Shape;14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sm" w="sm" type="none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t/>
            </a:r>
            <a:endParaRPr sz="1800"/>
          </a:p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en-BR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b="0"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i="1" lang="en-BR" sz="240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69" name="Google Shape;169;p2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3460" y="1647429"/>
            <a:ext cx="6549655" cy="3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i="1" lang="en-BR" sz="2400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BR"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i="1" lang="en-BR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BR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i="1" sz="18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BR"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i="1" lang="en-BR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BR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i="1" lang="en-BR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BR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/>
          <p:nvPr>
            <p:ph idx="1" type="body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8572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i="1" lang="en-BR">
                <a:latin typeface="Arial"/>
                <a:ea typeface="Arial"/>
                <a:cs typeface="Arial"/>
                <a:sym typeface="Arial"/>
              </a:rPr>
              <a:t>f</a:t>
            </a:r>
            <a:r>
              <a:rPr baseline="-25000" i="1" lang="en-BR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BR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/>
          <p:nvPr>
            <p:ph idx="1" type="body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8899" lvl="0" marL="1988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indent="-198899" lvl="0" marL="198899" rtl="0" algn="l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98899" lvl="0" marL="1988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indent="-198899" lvl="0" marL="198899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b="0" l="0" r="0"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b="0" l="0" r="0"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Fotografia = Sensor captura uma amostra</a:t>
            </a:r>
            <a:endParaRPr/>
          </a:p>
        </p:txBody>
      </p:sp>
      <p:pic>
        <p:nvPicPr>
          <p:cNvPr id="241" name="Google Shape;241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5727" y="690483"/>
            <a:ext cx="7672500" cy="47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Sensor de uma Câmera</a:t>
            </a:r>
            <a:endParaRPr/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CMOS image sensor: What is it and how does it work? - What Digital ..." id="250" name="Google Shape;25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43" y="1011705"/>
            <a:ext cx="4108028" cy="3081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2470" y="2291917"/>
            <a:ext cx="4621530" cy="308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20" y="1479116"/>
            <a:ext cx="8502152" cy="365168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Ray Tracing = Amostra de Raios</a:t>
            </a:r>
            <a:endParaRPr/>
          </a:p>
        </p:txBody>
      </p:sp>
      <p:sp>
        <p:nvSpPr>
          <p:cNvPr id="258" name="Google Shape;258;p35"/>
          <p:cNvSpPr txBox="1"/>
          <p:nvPr>
            <p:ph idx="1" type="body"/>
          </p:nvPr>
        </p:nvSpPr>
        <p:spPr>
          <a:xfrm>
            <a:off x="174389" y="3389145"/>
            <a:ext cx="13497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BR" sz="1400">
                <a:latin typeface="Arial"/>
                <a:ea typeface="Arial"/>
                <a:cs typeface="Arial"/>
                <a:sym typeface="Arial"/>
              </a:rPr>
              <a:t>Ponto de Vista</a:t>
            </a:r>
            <a:endParaRPr/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60" name="Google Shape;260;p35"/>
          <p:cNvSpPr txBox="1"/>
          <p:nvPr/>
        </p:nvSpPr>
        <p:spPr>
          <a:xfrm>
            <a:off x="237506" y="2395296"/>
            <a:ext cx="1349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Janela de</a:t>
            </a:r>
            <a:br>
              <a:rPr b="0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Visualização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3037841" y="2568594"/>
            <a:ext cx="16122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Raio traçado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2350787" y="2802731"/>
            <a:ext cx="6870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Pixel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286" name="Google Shape;286;p3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297" name="Google Shape;297;p3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09" name="Google Shape;309;p4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21" name="Google Shape;321;p4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33" name="Google Shape;333;p4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/>
              <a:t>Amostragem Regular</a:t>
            </a:r>
            <a:endParaRPr/>
          </a:p>
        </p:txBody>
      </p:sp>
      <p:sp>
        <p:nvSpPr>
          <p:cNvPr id="365" name="Google Shape;365;p4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/>
              <a:t>Off-Grid Sampling</a:t>
            </a:r>
            <a:endParaRPr b="1"/>
          </a:p>
        </p:txBody>
      </p:sp>
      <p:sp>
        <p:nvSpPr>
          <p:cNvPr id="381" name="Google Shape;381;p4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/>
              <a:t>Random Sampling</a:t>
            </a:r>
            <a:endParaRPr b="1"/>
          </a:p>
        </p:txBody>
      </p:sp>
      <p:sp>
        <p:nvSpPr>
          <p:cNvPr id="389" name="Google Shape;389;p4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/>
              <a:t>Amostras "fora" do pixel</a:t>
            </a:r>
            <a:endParaRPr/>
          </a:p>
        </p:txBody>
      </p:sp>
      <p:sp>
        <p:nvSpPr>
          <p:cNvPr id="397" name="Google Shape;397;p5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/>
              <a:t>Peso de Amostras Não-Uniforme</a:t>
            </a:r>
            <a:endParaRPr/>
          </a:p>
        </p:txBody>
      </p:sp>
      <p:sp>
        <p:nvSpPr>
          <p:cNvPr id="405" name="Google Shape;405;p5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/>
          <p:nvPr>
            <p:ph idx="1" type="body"/>
          </p:nvPr>
        </p:nvSpPr>
        <p:spPr>
          <a:xfrm>
            <a:off x="292550" y="1517554"/>
            <a:ext cx="8428200" cy="278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SSAA (Super Sampling Anti-Aliasing *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FSAA (Full Sample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MSAA (MultiSample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FXAA (Fast Approximate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TAA (Temporal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TXAA (Temporal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MLAA (Morphological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SMAA (Sub-pixel Morphological Anti-Aliasing)</a:t>
            </a:r>
            <a:endParaRPr/>
          </a:p>
        </p:txBody>
      </p:sp>
      <p:sp>
        <p:nvSpPr>
          <p:cNvPr id="414" name="Google Shape;414;p5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3300">
                <a:solidFill>
                  <a:schemeClr val="dk1"/>
                </a:solidFill>
              </a:rPr>
              <a:t>SIM</a:t>
            </a:r>
            <a:endParaRPr b="1" sz="3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/>
                <a:gridCol w="453225"/>
                <a:gridCol w="453225"/>
                <a:gridCol w="453225"/>
                <a:gridCol w="453225"/>
                <a:gridCol w="453225"/>
                <a:gridCol w="453225"/>
                <a:gridCol w="453225"/>
                <a:gridCol w="453225"/>
                <a:gridCol w="453225"/>
              </a:tblGrid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Revisão</a:t>
            </a:r>
            <a:endParaRPr/>
          </a:p>
        </p:txBody>
      </p:sp>
      <p:sp>
        <p:nvSpPr>
          <p:cNvPr id="422" name="Google Shape;422;p5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BR" sz="2400"/>
              <a:t>Iluminação</a:t>
            </a:r>
            <a:endParaRPr sz="2400"/>
          </a:p>
          <a:p>
            <a:pPr indent="-342900" lvl="0" marL="34290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BR" sz="2400"/>
              <a:t>Interpolação</a:t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</p:txBody>
      </p:sp>
      <p:sp>
        <p:nvSpPr>
          <p:cNvPr id="423" name="Google Shape;423;p5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/>
          <p:nvPr>
            <p:ph idx="1" type="body"/>
          </p:nvPr>
        </p:nvSpPr>
        <p:spPr>
          <a:xfrm>
            <a:off x="390550" y="838974"/>
            <a:ext cx="8428200" cy="47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O</a:t>
            </a:r>
            <a:r>
              <a:rPr baseline="-25000" lang="en-BR" sz="1800">
                <a:highlight>
                  <a:srgbClr val="FFFFFF"/>
                </a:highlight>
              </a:rPr>
              <a:t>E</a:t>
            </a:r>
            <a:r>
              <a:rPr baseline="-25000" lang="en-BR" sz="1100">
                <a:highlight>
                  <a:srgbClr val="FFFFFF"/>
                </a:highlight>
              </a:rPr>
              <a:t> </a:t>
            </a:r>
            <a:r>
              <a:rPr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+ SUM( I</a:t>
            </a:r>
            <a:r>
              <a:rPr baseline="-25000" lang="en-BR" sz="1800">
                <a:highlight>
                  <a:srgbClr val="FFFFFF"/>
                </a:highlight>
              </a:rPr>
              <a:t>L</a:t>
            </a:r>
            <a:r>
              <a:rPr baseline="-25000" lang="en-BR" sz="1700">
                <a:highlight>
                  <a:srgbClr val="FFFFFF"/>
                </a:highlight>
              </a:rPr>
              <a:t>rgb </a:t>
            </a:r>
            <a:r>
              <a:rPr lang="en-BR" sz="1200">
                <a:highlight>
                  <a:srgbClr val="FFFFFF"/>
                </a:highlight>
              </a:rPr>
              <a:t>× (ambient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diffuse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specular</a:t>
            </a:r>
            <a:r>
              <a:rPr baseline="-25000" lang="en-BR" sz="1100">
                <a:highlight>
                  <a:srgbClr val="FFFFFF"/>
                </a:highlight>
              </a:rPr>
              <a:t> 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))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BR" sz="1200">
                <a:highlight>
                  <a:srgbClr val="FFFFFF"/>
                </a:highlight>
              </a:rPr>
              <a:t>ambient</a:t>
            </a:r>
            <a:r>
              <a:rPr b="1"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baseline="-25000" lang="en-BR" sz="18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baseline="-25000" lang="en-BR" sz="1800">
                <a:highlight>
                  <a:srgbClr val="FFFFFF"/>
                </a:highlight>
              </a:rPr>
              <a:t>D</a:t>
            </a:r>
            <a:r>
              <a:rPr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baseline="-25000" lang="en-BR" sz="1800">
                <a:highlight>
                  <a:srgbClr val="FFFFFF"/>
                </a:highlight>
              </a:rPr>
              <a:t>a</a:t>
            </a:r>
            <a:endParaRPr baseline="-25000" sz="18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diffuse</a:t>
            </a:r>
            <a:r>
              <a:rPr b="1"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baseline="-25000" lang="en-BR" sz="1800">
                <a:highlight>
                  <a:srgbClr val="FFFFFF"/>
                </a:highlight>
              </a:rPr>
              <a:t>D</a:t>
            </a:r>
            <a:r>
              <a:rPr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b="1" lang="en-BR" sz="1400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</a:t>
            </a:r>
            <a:r>
              <a:rPr b="1" lang="en-BR" sz="1400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BR" sz="1200">
                <a:highlight>
                  <a:srgbClr val="FFFFFF"/>
                </a:highlight>
              </a:rPr>
              <a:t>specular</a:t>
            </a:r>
            <a:r>
              <a:rPr b="1" baseline="-25000" lang="en-BR" sz="1100">
                <a:highlight>
                  <a:srgbClr val="FFFFFF"/>
                </a:highlight>
              </a:rPr>
              <a:t> </a:t>
            </a:r>
            <a:r>
              <a:rPr b="1"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baseline="-25000" lang="en-BR" sz="1800">
                <a:highlight>
                  <a:srgbClr val="FFFFFF"/>
                </a:highlight>
              </a:rPr>
              <a:t>S</a:t>
            </a:r>
            <a:r>
              <a:rPr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b="1" lang="en-BR" sz="1400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((</a:t>
            </a:r>
            <a:r>
              <a:rPr b="1" lang="en-BR" sz="1400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b="1" lang="en-BR" sz="1000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) / |</a:t>
            </a:r>
            <a:r>
              <a:rPr b="1" lang="en-BR" sz="1400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b="1" lang="en-BR" sz="1000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|))</a:t>
            </a:r>
            <a:r>
              <a:rPr baseline="30000" lang="en-BR" sz="1100">
                <a:highlight>
                  <a:srgbClr val="FFFFFF"/>
                </a:highlight>
              </a:rPr>
              <a:t>shininess × 128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100">
                <a:highlight>
                  <a:srgbClr val="FFFFFF"/>
                </a:highlight>
              </a:rPr>
              <a:t> </a:t>
            </a:r>
            <a:r>
              <a:rPr b="1" baseline="-25000" lang="en-BR" sz="1800">
                <a:highlight>
                  <a:srgbClr val="FFFFFF"/>
                </a:highlight>
              </a:rPr>
              <a:t>L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i="1" lang="en-BR" sz="1200">
                <a:highlight>
                  <a:srgbClr val="FFFFFF"/>
                </a:highlight>
              </a:rPr>
              <a:t>color      </a:t>
            </a:r>
            <a:r>
              <a:rPr b="1" i="1" lang="en-BR" sz="1200">
                <a:highlight>
                  <a:srgbClr val="FFFFFF"/>
                </a:highlight>
              </a:rPr>
              <a:t> </a:t>
            </a: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i="1" lang="en-BR" sz="1200">
                <a:highlight>
                  <a:srgbClr val="FFFFFF"/>
                </a:highlight>
              </a:rPr>
              <a:t>intensity      </a:t>
            </a:r>
            <a:r>
              <a:rPr b="1" i="1" lang="en-BR" sz="1200">
                <a:highlight>
                  <a:srgbClr val="FFFFFF"/>
                </a:highlight>
              </a:rPr>
              <a:t>  </a:t>
            </a: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8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i="1" lang="en-BR" sz="1200">
                <a:highlight>
                  <a:srgbClr val="FFFFFF"/>
                </a:highlight>
              </a:rPr>
              <a:t>ambientIntensity</a:t>
            </a:r>
            <a:endParaRPr i="1"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O</a:t>
            </a:r>
            <a:r>
              <a:rPr b="1" baseline="-25000" lang="en-BR" sz="1800">
                <a:highlight>
                  <a:srgbClr val="FFFFFF"/>
                </a:highlight>
              </a:rPr>
              <a:t>E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i="1" lang="en-BR" sz="1200">
                <a:highlight>
                  <a:srgbClr val="FFFFFF"/>
                </a:highlight>
              </a:rPr>
              <a:t>emissiveColor        </a:t>
            </a:r>
            <a:r>
              <a:rPr b="1" lang="en-BR" sz="1200">
                <a:highlight>
                  <a:srgbClr val="FFFFFF"/>
                </a:highlight>
              </a:rPr>
              <a:t>O</a:t>
            </a:r>
            <a:r>
              <a:rPr b="1" baseline="-25000" lang="en-BR" sz="1800">
                <a:highlight>
                  <a:srgbClr val="FFFFFF"/>
                </a:highlight>
              </a:rPr>
              <a:t>D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diffuse colour       </a:t>
            </a:r>
            <a:r>
              <a:rPr b="1" lang="en-BR" sz="1200">
                <a:highlight>
                  <a:srgbClr val="FFFFFF"/>
                </a:highlight>
              </a:rPr>
              <a:t>O</a:t>
            </a:r>
            <a:r>
              <a:rPr b="1" baseline="-25000" lang="en-BR" sz="1800">
                <a:highlight>
                  <a:srgbClr val="FFFFFF"/>
                </a:highlight>
              </a:rPr>
              <a:t>S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i="1" lang="en-BR" sz="1200">
                <a:highlight>
                  <a:srgbClr val="FFFFFF"/>
                </a:highlight>
              </a:rPr>
              <a:t>specularColor</a:t>
            </a:r>
            <a:endParaRPr i="1"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O</a:t>
            </a:r>
            <a:r>
              <a:rPr b="1" baseline="-25000" lang="en-BR" sz="1800">
                <a:highlight>
                  <a:srgbClr val="FFFFFF"/>
                </a:highlight>
              </a:rPr>
              <a:t>a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i="1" lang="en-BR" sz="1200">
                <a:highlight>
                  <a:srgbClr val="FFFFFF"/>
                </a:highlight>
              </a:rPr>
              <a:t>ambientIntensity</a:t>
            </a:r>
            <a:endParaRPr i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400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= direction of light source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400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= normalized normal vector at this point on geometry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BR" sz="1000"/>
              <a:t>V</a:t>
            </a:r>
            <a:r>
              <a:rPr lang="en-BR" sz="1200"/>
              <a:t> = normalized vector from point on geometry to viewer's position</a:t>
            </a:r>
            <a:endParaRPr i="1" sz="1200">
              <a:highlight>
                <a:srgbClr val="FFFFFF"/>
              </a:highlight>
            </a:endParaRPr>
          </a:p>
        </p:txBody>
      </p:sp>
      <p:sp>
        <p:nvSpPr>
          <p:cNvPr id="430" name="Google Shape;430;p5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Equação de Cores (padrão X3D simplificado)</a:t>
            </a:r>
            <a:endParaRPr/>
          </a:p>
        </p:txBody>
      </p:sp>
      <p:sp>
        <p:nvSpPr>
          <p:cNvPr id="431" name="Google Shape;431;p5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32" name="Google Shape;432;p54"/>
          <p:cNvSpPr txBox="1"/>
          <p:nvPr/>
        </p:nvSpPr>
        <p:spPr>
          <a:xfrm>
            <a:off x="806950" y="5408925"/>
            <a:ext cx="759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800" u="sng">
                <a:solidFill>
                  <a:schemeClr val="hlink"/>
                </a:solidFill>
                <a:hlinkClick r:id="rId3"/>
              </a:rPr>
              <a:t>https://www.web3d.org/documents/specifications/19775-1/V3.3/Part01/components/lighting.html</a:t>
            </a:r>
            <a:r>
              <a:rPr lang="en-BR" sz="800"/>
              <a:t> 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Iluminação</a:t>
            </a:r>
            <a:r>
              <a:rPr lang="en-BR"/>
              <a:t>/Reflexão</a:t>
            </a:r>
            <a:r>
              <a:rPr lang="en-BR"/>
              <a:t> Ambiente</a:t>
            </a:r>
            <a:endParaRPr/>
          </a:p>
        </p:txBody>
      </p:sp>
      <p:sp>
        <p:nvSpPr>
          <p:cNvPr id="439" name="Google Shape;439;p5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iluminação ambiente (AmbientLight) resulta da dispersão e reflexão da luz originalmente emitida diretamente por fontes de luz. A quantidade de luz ambiente está associada às luzes individuais na cena. Esta é uma aproximação grosseira de como a reflexão ambiental realmente ocorre na natureza.</a:t>
            </a:r>
            <a:endParaRPr/>
          </a:p>
        </p:txBody>
      </p:sp>
      <p:sp>
        <p:nvSpPr>
          <p:cNvPr id="440" name="Google Shape;440;p5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075" y="2614501"/>
            <a:ext cx="3707100" cy="2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 txBox="1"/>
          <p:nvPr/>
        </p:nvSpPr>
        <p:spPr>
          <a:xfrm>
            <a:off x="2224150" y="5401275"/>
            <a:ext cx="6167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https://flylib.com/books/en/2.451.1.18/1/ e https://learnopengl.com/Lighting/Basic-Lighting</a:t>
            </a:r>
            <a:endParaRPr sz="1100"/>
          </a:p>
        </p:txBody>
      </p:sp>
      <p:pic>
        <p:nvPicPr>
          <p:cNvPr id="443" name="Google Shape;443;p55"/>
          <p:cNvPicPr preferRelativeResize="0"/>
          <p:nvPr/>
        </p:nvPicPr>
        <p:blipFill rotWithShape="1">
          <a:blip r:embed="rId4">
            <a:alphaModFix/>
          </a:blip>
          <a:srcRect b="5650" l="2510" r="1667" t="8475"/>
          <a:stretch/>
        </p:blipFill>
        <p:spPr>
          <a:xfrm>
            <a:off x="532950" y="2614500"/>
            <a:ext cx="3643975" cy="25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Iluminação/Reflexão Difusa</a:t>
            </a:r>
            <a:endParaRPr/>
          </a:p>
        </p:txBody>
      </p:sp>
      <p:sp>
        <p:nvSpPr>
          <p:cNvPr id="450" name="Google Shape;450;p56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iluminação difusa (DiffuseLight) espalha a luz de forma uniforme, assim não depende do ponto de vista, porém depende da sua relação com a normal da superfície.</a:t>
            </a:r>
            <a:endParaRPr/>
          </a:p>
        </p:txBody>
      </p:sp>
      <p:sp>
        <p:nvSpPr>
          <p:cNvPr id="451" name="Google Shape;451;p5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52" name="Google Shape;45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075" y="2752224"/>
            <a:ext cx="1691000" cy="221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5490" y="255309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700" y="2600687"/>
            <a:ext cx="4217400" cy="23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Iluminação/Reflexão Especular</a:t>
            </a:r>
            <a:endParaRPr/>
          </a:p>
        </p:txBody>
      </p:sp>
      <p:sp>
        <p:nvSpPr>
          <p:cNvPr id="461" name="Google Shape;461;p57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iluminação especular (SpecularLight) possui uma maior reflexividade, assim dependendo do ponto de vista é possível ver pontos mais iluminados.</a:t>
            </a:r>
            <a:endParaRPr/>
          </a:p>
        </p:txBody>
      </p:sp>
      <p:sp>
        <p:nvSpPr>
          <p:cNvPr id="462" name="Google Shape;462;p5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63" name="Google Shape;46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800" y="2190850"/>
            <a:ext cx="3075325" cy="30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 Final</a:t>
            </a:r>
            <a:endParaRPr/>
          </a:p>
        </p:txBody>
      </p: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390550" y="838983"/>
            <a:ext cx="8428200" cy="6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BR">
                <a:highlight>
                  <a:srgbClr val="FFFFFF"/>
                </a:highlight>
              </a:rPr>
              <a:t>I</a:t>
            </a:r>
            <a:r>
              <a:rPr b="1" baseline="-25000" lang="en-BR" sz="2500">
                <a:highlight>
                  <a:srgbClr val="FFFFFF"/>
                </a:highlight>
              </a:rPr>
              <a:t>rgb</a:t>
            </a:r>
            <a:r>
              <a:rPr lang="en-BR">
                <a:highlight>
                  <a:srgbClr val="FFFFFF"/>
                </a:highlight>
              </a:rPr>
              <a:t> = O</a:t>
            </a:r>
            <a:r>
              <a:rPr baseline="-25000" lang="en-BR" sz="2600">
                <a:highlight>
                  <a:srgbClr val="FFFFFF"/>
                </a:highlight>
              </a:rPr>
              <a:t>E</a:t>
            </a:r>
            <a:r>
              <a:rPr baseline="-25000" lang="en-BR" sz="1900">
                <a:highlight>
                  <a:srgbClr val="FFFFFF"/>
                </a:highlight>
              </a:rPr>
              <a:t> </a:t>
            </a:r>
            <a:r>
              <a:rPr baseline="-25000" lang="en-BR" sz="2500">
                <a:highlight>
                  <a:srgbClr val="FFFFFF"/>
                </a:highlight>
              </a:rPr>
              <a:t>rgb</a:t>
            </a:r>
            <a:r>
              <a:rPr lang="en-BR">
                <a:highlight>
                  <a:srgbClr val="FFFFFF"/>
                </a:highlight>
              </a:rPr>
              <a:t> + SUM( I</a:t>
            </a:r>
            <a:r>
              <a:rPr baseline="-25000" lang="en-BR" sz="2600">
                <a:highlight>
                  <a:srgbClr val="FFFFFF"/>
                </a:highlight>
              </a:rPr>
              <a:t>L</a:t>
            </a:r>
            <a:r>
              <a:rPr baseline="-25000" lang="en-BR" sz="2500">
                <a:highlight>
                  <a:srgbClr val="FFFFFF"/>
                </a:highlight>
              </a:rPr>
              <a:t>rgb </a:t>
            </a:r>
            <a:r>
              <a:rPr lang="en-BR">
                <a:highlight>
                  <a:srgbClr val="FFFFFF"/>
                </a:highlight>
              </a:rPr>
              <a:t>× (ambient</a:t>
            </a:r>
            <a:r>
              <a:rPr baseline="-25000" lang="en-BR" sz="2600">
                <a:highlight>
                  <a:srgbClr val="FFFFFF"/>
                </a:highlight>
              </a:rPr>
              <a:t>i</a:t>
            </a:r>
            <a:r>
              <a:rPr lang="en-BR">
                <a:highlight>
                  <a:srgbClr val="FFFFFF"/>
                </a:highlight>
              </a:rPr>
              <a:t> + diffuse</a:t>
            </a:r>
            <a:r>
              <a:rPr baseline="-25000" lang="en-BR" sz="2600">
                <a:highlight>
                  <a:srgbClr val="FFFFFF"/>
                </a:highlight>
              </a:rPr>
              <a:t>i</a:t>
            </a:r>
            <a:r>
              <a:rPr lang="en-BR">
                <a:highlight>
                  <a:srgbClr val="FFFFFF"/>
                </a:highlight>
              </a:rPr>
              <a:t> + specular</a:t>
            </a:r>
            <a:r>
              <a:rPr baseline="-25000" lang="en-BR" sz="1900">
                <a:highlight>
                  <a:srgbClr val="FFFFFF"/>
                </a:highlight>
              </a:rPr>
              <a:t> </a:t>
            </a:r>
            <a:r>
              <a:rPr baseline="-25000" lang="en-BR" sz="2600">
                <a:highlight>
                  <a:srgbClr val="FFFFFF"/>
                </a:highlight>
              </a:rPr>
              <a:t>i</a:t>
            </a:r>
            <a:r>
              <a:rPr lang="en-BR">
                <a:highlight>
                  <a:srgbClr val="FFFFFF"/>
                </a:highlight>
              </a:rPr>
              <a:t>))</a:t>
            </a:r>
            <a:endParaRPr sz="2800"/>
          </a:p>
        </p:txBody>
      </p:sp>
      <p:sp>
        <p:nvSpPr>
          <p:cNvPr id="472" name="Google Shape;472;p5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13" y="1720738"/>
            <a:ext cx="7769226" cy="22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480" name="Google Shape;480;p59"/>
          <p:cNvSpPr txBox="1"/>
          <p:nvPr>
            <p:ph idx="1" type="body"/>
          </p:nvPr>
        </p:nvSpPr>
        <p:spPr>
          <a:xfrm>
            <a:off x="390550" y="3002275"/>
            <a:ext cx="8428200" cy="264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100">
                <a:highlight>
                  <a:srgbClr val="FFFFFF"/>
                </a:highlight>
              </a:rPr>
              <a:t> </a:t>
            </a:r>
            <a:r>
              <a:rPr b="1" baseline="-25000" lang="en-BR" sz="1800">
                <a:highlight>
                  <a:srgbClr val="FFFFFF"/>
                </a:highlight>
              </a:rPr>
              <a:t>L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(1.0, 1.0, 1.0)</a:t>
            </a:r>
            <a:r>
              <a:rPr i="1" lang="en-BR" sz="1200">
                <a:highlight>
                  <a:srgbClr val="FFFFFF"/>
                </a:highlight>
              </a:rPr>
              <a:t>      </a:t>
            </a:r>
            <a:r>
              <a:rPr b="1" i="1" lang="en-BR" sz="1200">
                <a:highlight>
                  <a:srgbClr val="FFFFFF"/>
                </a:highlight>
              </a:rPr>
              <a:t> </a:t>
            </a: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1.0</a:t>
            </a:r>
            <a:r>
              <a:rPr i="1" lang="en-BR" sz="1200">
                <a:highlight>
                  <a:srgbClr val="FFFFFF"/>
                </a:highlight>
              </a:rPr>
              <a:t>      </a:t>
            </a:r>
            <a:r>
              <a:rPr b="1" i="1" lang="en-BR" sz="1200">
                <a:highlight>
                  <a:srgbClr val="FFFFFF"/>
                </a:highlight>
              </a:rPr>
              <a:t>  </a:t>
            </a: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8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= 0.0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BR" sz="1200">
                <a:highlight>
                  <a:srgbClr val="FFFFFF"/>
                </a:highlight>
              </a:rPr>
              <a:t>O</a:t>
            </a:r>
            <a:r>
              <a:rPr b="1" baseline="-25000" lang="en-BR" sz="1800">
                <a:highlight>
                  <a:srgbClr val="FFFFFF"/>
                </a:highlight>
              </a:rPr>
              <a:t>E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</a:t>
            </a:r>
            <a:r>
              <a:rPr i="1" lang="en-BR" sz="1200">
                <a:highlight>
                  <a:srgbClr val="FFFFFF"/>
                </a:highlight>
              </a:rPr>
              <a:t>      </a:t>
            </a:r>
            <a:r>
              <a:rPr b="1" lang="en-BR" sz="1200">
                <a:highlight>
                  <a:srgbClr val="FFFFFF"/>
                </a:highlight>
              </a:rPr>
              <a:t>O</a:t>
            </a:r>
            <a:r>
              <a:rPr b="1" baseline="-25000" lang="en-BR" sz="1800">
                <a:highlight>
                  <a:srgbClr val="FFFFFF"/>
                </a:highlight>
              </a:rPr>
              <a:t>D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(1.0, 1.0, 0.0)</a:t>
            </a:r>
            <a:r>
              <a:rPr i="1" lang="en-BR" sz="12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       </a:t>
            </a:r>
            <a:r>
              <a:rPr b="1" lang="en-BR" sz="1200">
                <a:highlight>
                  <a:srgbClr val="FFFFFF"/>
                </a:highlight>
              </a:rPr>
              <a:t>O</a:t>
            </a:r>
            <a:r>
              <a:rPr b="1" baseline="-25000" lang="en-BR" sz="1800">
                <a:highlight>
                  <a:srgbClr val="FFFFFF"/>
                </a:highlight>
              </a:rPr>
              <a:t>S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(1.0, 1.0, 1.0)</a:t>
            </a:r>
            <a:r>
              <a:rPr i="1" lang="en-BR" sz="1200">
                <a:highlight>
                  <a:srgbClr val="FFFFFF"/>
                </a:highlight>
              </a:rPr>
              <a:t>      </a:t>
            </a:r>
            <a:r>
              <a:rPr b="1" lang="en-BR" sz="1200">
                <a:highlight>
                  <a:srgbClr val="FFFFFF"/>
                </a:highlight>
              </a:rPr>
              <a:t>O</a:t>
            </a:r>
            <a:r>
              <a:rPr b="1" baseline="-25000" lang="en-BR" sz="1800">
                <a:highlight>
                  <a:srgbClr val="FFFFFF"/>
                </a:highlight>
              </a:rPr>
              <a:t>a</a:t>
            </a:r>
            <a:r>
              <a:rPr lang="en-BR" sz="1200">
                <a:highlight>
                  <a:srgbClr val="FFFFFF"/>
                </a:highlight>
              </a:rPr>
              <a:t> = 0.2</a:t>
            </a:r>
            <a:endParaRPr i="1"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BR" sz="1400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= (0.0, 0.8, 0.6)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BR" sz="1400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= (0.0, 0.0, 1.0)</a:t>
            </a:r>
            <a:endParaRPr b="1" sz="10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000"/>
              <a:t>V</a:t>
            </a:r>
            <a:r>
              <a:rPr lang="en-BR" sz="1200"/>
              <a:t> = </a:t>
            </a:r>
            <a:r>
              <a:rPr lang="en-BR" sz="1200">
                <a:highlight>
                  <a:srgbClr val="FFFFFF"/>
                </a:highlight>
              </a:rPr>
              <a:t>(0.0, 0.0, 1.0)*  [Supondo no meio da tela]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sz="900">
                <a:highlight>
                  <a:srgbClr val="FFFFFF"/>
                </a:highlight>
              </a:rPr>
              <a:t>*(essa é uma aproximação, mas podem usar no projeto se desejarem)</a:t>
            </a:r>
            <a:endParaRPr sz="900">
              <a:highlight>
                <a:srgbClr val="FFFFFF"/>
              </a:highlight>
            </a:endParaRPr>
          </a:p>
        </p:txBody>
      </p:sp>
      <p:sp>
        <p:nvSpPr>
          <p:cNvPr id="481" name="Google Shape;481;p5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82" name="Google Shape;482;p59"/>
          <p:cNvSpPr txBox="1"/>
          <p:nvPr/>
        </p:nvSpPr>
        <p:spPr>
          <a:xfrm>
            <a:off x="51300" y="594550"/>
            <a:ext cx="722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&lt;Viewpoint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10"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&lt;NavigationInfo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headlight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&lt;DirectionalLight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"0 -0.8 -0.6"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 1 1"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intensity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"1"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&lt;Box/&gt;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specularColor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1.0'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0.0'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shininess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'0.2'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"0.2"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emissiveColor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75" y="793000"/>
            <a:ext cx="1686800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/>
        </p:nvSpPr>
        <p:spPr>
          <a:xfrm>
            <a:off x="4848050" y="4030575"/>
            <a:ext cx="4260000" cy="1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· </a:t>
            </a: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= 0.6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b="1" lang="en-BR" sz="1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|</a:t>
            </a: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b="1" lang="en-BR" sz="1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| = (0.0, 0.8, 1.6)/1.79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b="1" lang="en-BR" sz="1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|</a:t>
            </a: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b="1" lang="en-BR" sz="1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| = (0.0, 0.45, 0.90)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· ((</a:t>
            </a: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b="1" lang="en-BR" sz="1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|</a:t>
            </a: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b="1" lang="en-BR" sz="1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|)) = 0.9</a:t>
            </a:r>
            <a:endParaRPr/>
          </a:p>
        </p:txBody>
      </p:sp>
      <p:grpSp>
        <p:nvGrpSpPr>
          <p:cNvPr id="485" name="Google Shape;485;p59"/>
          <p:cNvGrpSpPr/>
          <p:nvPr/>
        </p:nvGrpSpPr>
        <p:grpSpPr>
          <a:xfrm>
            <a:off x="6076319" y="236999"/>
            <a:ext cx="1753126" cy="1441539"/>
            <a:chOff x="6076319" y="236999"/>
            <a:chExt cx="1753126" cy="1441539"/>
          </a:xfrm>
        </p:grpSpPr>
        <p:sp>
          <p:nvSpPr>
            <p:cNvPr id="486" name="Google Shape;486;p59"/>
            <p:cNvSpPr/>
            <p:nvPr/>
          </p:nvSpPr>
          <p:spPr>
            <a:xfrm>
              <a:off x="7665345" y="1599638"/>
              <a:ext cx="164100" cy="78900"/>
            </a:xfrm>
            <a:prstGeom prst="rect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7" name="Google Shape;487;p59"/>
            <p:cNvCxnSpPr>
              <a:endCxn id="486" idx="0"/>
            </p:cNvCxnSpPr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88" name="Google Shape;488;p59"/>
            <p:cNvSpPr txBox="1"/>
            <p:nvPr/>
          </p:nvSpPr>
          <p:spPr>
            <a:xfrm>
              <a:off x="6076319" y="236999"/>
              <a:ext cx="155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cor do pixel?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495" name="Google Shape;495;p60"/>
          <p:cNvSpPr txBox="1"/>
          <p:nvPr>
            <p:ph idx="1" type="body"/>
          </p:nvPr>
        </p:nvSpPr>
        <p:spPr>
          <a:xfrm>
            <a:off x="390550" y="3002280"/>
            <a:ext cx="8428200" cy="233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ambient</a:t>
            </a:r>
            <a:r>
              <a:rPr b="1"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baseline="-25000" lang="en-BR" sz="18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baseline="-25000" lang="en-BR" sz="1800">
                <a:highlight>
                  <a:srgbClr val="FFFFFF"/>
                </a:highlight>
              </a:rPr>
              <a:t>D</a:t>
            </a:r>
            <a:r>
              <a:rPr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baseline="-25000" lang="en-BR" sz="1800">
                <a:highlight>
                  <a:srgbClr val="FFFFFF"/>
                </a:highlight>
              </a:rPr>
              <a:t>a </a:t>
            </a:r>
            <a:r>
              <a:rPr baseline="-25000" lang="en-BR" sz="1200">
                <a:highlight>
                  <a:srgbClr val="FFFFFF"/>
                </a:highlight>
              </a:rPr>
              <a:t> </a:t>
            </a:r>
            <a:r>
              <a:rPr lang="en-BR" sz="1200"/>
              <a:t>= 0.0 x </a:t>
            </a:r>
            <a:r>
              <a:rPr lang="en-BR" sz="1200">
                <a:highlight>
                  <a:srgbClr val="FFFFFF"/>
                </a:highlight>
              </a:rPr>
              <a:t>(1.0, 1.0, 0.0) x 0.2 = (0.0, 0.0, 0.0)</a:t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diffuse</a:t>
            </a:r>
            <a:r>
              <a:rPr b="1"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baseline="-25000" lang="en-BR" sz="1800">
                <a:highlight>
                  <a:srgbClr val="FFFFFF"/>
                </a:highlight>
              </a:rPr>
              <a:t>D</a:t>
            </a:r>
            <a:r>
              <a:rPr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b="1" lang="en-BR" sz="1400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</a:t>
            </a:r>
            <a:r>
              <a:rPr b="1" lang="en-BR" sz="1400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) = 1.0 x</a:t>
            </a:r>
            <a:r>
              <a:rPr lang="en-BR" sz="1200"/>
              <a:t> </a:t>
            </a:r>
            <a:r>
              <a:rPr lang="en-BR" sz="1200">
                <a:highlight>
                  <a:srgbClr val="FFFFFF"/>
                </a:highlight>
              </a:rPr>
              <a:t>(1.0, 1.0, 0.0) x 0.6 = </a:t>
            </a:r>
            <a:r>
              <a:rPr lang="en-BR" sz="1200"/>
              <a:t> </a:t>
            </a:r>
            <a:r>
              <a:rPr lang="en-BR" sz="1200">
                <a:highlight>
                  <a:srgbClr val="FFFFFF"/>
                </a:highlight>
              </a:rPr>
              <a:t>(0.6, 0.6, 0.0)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specular</a:t>
            </a:r>
            <a:r>
              <a:rPr b="1" baseline="-25000" lang="en-BR" sz="1100">
                <a:highlight>
                  <a:srgbClr val="FFFFFF"/>
                </a:highlight>
              </a:rPr>
              <a:t> </a:t>
            </a:r>
            <a:r>
              <a:rPr b="1"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baseline="-25000" lang="en-BR" sz="1800">
                <a:highlight>
                  <a:srgbClr val="FFFFFF"/>
                </a:highlight>
              </a:rPr>
              <a:t>S</a:t>
            </a:r>
            <a:r>
              <a:rPr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b="1" lang="en-BR" sz="1400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((</a:t>
            </a:r>
            <a:r>
              <a:rPr b="1" lang="en-BR" sz="1400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b="1" lang="en-BR" sz="1000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) / |</a:t>
            </a:r>
            <a:r>
              <a:rPr b="1" lang="en-BR" sz="1400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b="1" lang="en-BR" sz="1000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|))</a:t>
            </a:r>
            <a:r>
              <a:rPr baseline="30000" lang="en-BR" sz="1100">
                <a:highlight>
                  <a:srgbClr val="FFFFFF"/>
                </a:highlight>
              </a:rPr>
              <a:t>shininess × 128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sz="1200"/>
              <a:t>                = 1.0 x </a:t>
            </a:r>
            <a:r>
              <a:rPr lang="en-BR" sz="1200">
                <a:highlight>
                  <a:srgbClr val="FFFFFF"/>
                </a:highlight>
              </a:rPr>
              <a:t>(1.0, 1.0, 1.0) x 0.9</a:t>
            </a:r>
            <a:r>
              <a:rPr baseline="30000" lang="en-BR" sz="1100">
                <a:highlight>
                  <a:srgbClr val="FFFFFF"/>
                </a:highlight>
              </a:rPr>
              <a:t>25.6</a:t>
            </a:r>
            <a:r>
              <a:rPr lang="en-BR" sz="1200">
                <a:highlight>
                  <a:srgbClr val="FFFFFF"/>
                </a:highlight>
              </a:rPr>
              <a:t> = (0.07, 0.07, 0.07)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496" name="Google Shape;496;p6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97" name="Google Shape;497;p60"/>
          <p:cNvSpPr txBox="1"/>
          <p:nvPr/>
        </p:nvSpPr>
        <p:spPr>
          <a:xfrm>
            <a:off x="51300" y="594550"/>
            <a:ext cx="722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&lt;Viewpoint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10"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&lt;NavigationInfo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headlight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&lt;DirectionalLight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"0 -0.8 -0.6"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 1 1"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intensity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"1"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&lt;Box/&gt;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specularColor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1.0'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0.0'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shininess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'0.2'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"0.2"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emissiveColor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75" y="793000"/>
            <a:ext cx="1686800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/>
          <p:nvPr/>
        </p:nvSpPr>
        <p:spPr>
          <a:xfrm>
            <a:off x="7665345" y="1599638"/>
            <a:ext cx="164100" cy="7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06" name="Google Shape;506;p61"/>
          <p:cNvSpPr txBox="1"/>
          <p:nvPr>
            <p:ph idx="1" type="body"/>
          </p:nvPr>
        </p:nvSpPr>
        <p:spPr>
          <a:xfrm>
            <a:off x="390550" y="3002280"/>
            <a:ext cx="8428200" cy="233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O</a:t>
            </a:r>
            <a:r>
              <a:rPr baseline="-25000" lang="en-BR" sz="1800">
                <a:highlight>
                  <a:srgbClr val="FFFFFF"/>
                </a:highlight>
              </a:rPr>
              <a:t>E</a:t>
            </a:r>
            <a:r>
              <a:rPr baseline="-25000" lang="en-BR" sz="1100">
                <a:highlight>
                  <a:srgbClr val="FFFFFF"/>
                </a:highlight>
              </a:rPr>
              <a:t> </a:t>
            </a:r>
            <a:r>
              <a:rPr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+ SUM( I</a:t>
            </a:r>
            <a:r>
              <a:rPr baseline="-25000" lang="en-BR" sz="1800">
                <a:highlight>
                  <a:srgbClr val="FFFFFF"/>
                </a:highlight>
              </a:rPr>
              <a:t>L</a:t>
            </a:r>
            <a:r>
              <a:rPr baseline="-25000" lang="en-BR" sz="1700">
                <a:highlight>
                  <a:srgbClr val="FFFFFF"/>
                </a:highlight>
              </a:rPr>
              <a:t>rgb </a:t>
            </a:r>
            <a:r>
              <a:rPr lang="en-BR" sz="1200">
                <a:highlight>
                  <a:srgbClr val="FFFFFF"/>
                </a:highlight>
              </a:rPr>
              <a:t>× (ambient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diffuse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specular</a:t>
            </a:r>
            <a:r>
              <a:rPr baseline="-25000" lang="en-BR" sz="1100">
                <a:highlight>
                  <a:srgbClr val="FFFFFF"/>
                </a:highlight>
              </a:rPr>
              <a:t> </a:t>
            </a:r>
            <a:r>
              <a:rPr baseline="-25000" lang="en-BR" sz="18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))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 + SUM( (1.0, 1.0, 1.0)</a:t>
            </a:r>
            <a:r>
              <a:rPr baseline="-25000" lang="en-BR" sz="17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× ( (0.0, 0.0, 0.0) + (0.6, 0.6, 0.0) + (0.07, 0.07, 0.07)</a:t>
            </a:r>
            <a:r>
              <a:rPr baseline="-25000" lang="en-BR" sz="18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) 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 + SUM( (1.0, 1.0, 1.0)</a:t>
            </a:r>
            <a:r>
              <a:rPr baseline="-25000" lang="en-BR" sz="17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× (0.67, 0.67, 0.07)</a:t>
            </a:r>
            <a:r>
              <a:rPr baseline="-25000" lang="en-BR" sz="18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 + (0.67, 0.67, 0.07)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BR" sz="1200">
                <a:highlight>
                  <a:srgbClr val="FFFFFF"/>
                </a:highlight>
              </a:rPr>
              <a:t>I</a:t>
            </a:r>
            <a:r>
              <a:rPr b="1" baseline="-25000" lang="en-BR" sz="17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(0.67, 0.67, 0.07)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507" name="Google Shape;507;p6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51300" y="594550"/>
            <a:ext cx="7227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&lt;Viewpoint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10"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&lt;NavigationInfo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headlight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&lt;DirectionalLight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"0 -0.8 -0.6"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 1 1"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intensity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"1"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&lt;Box/&gt;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specularColor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1.0'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0.0'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shininess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'0.2'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"0.2"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emissiveColor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9" name="Google Shape;5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75" y="793000"/>
            <a:ext cx="1686800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1"/>
          <p:cNvSpPr/>
          <p:nvPr/>
        </p:nvSpPr>
        <p:spPr>
          <a:xfrm>
            <a:off x="2662900" y="4620100"/>
            <a:ext cx="1269300" cy="375000"/>
          </a:xfrm>
          <a:prstGeom prst="rect">
            <a:avLst/>
          </a:prstGeom>
          <a:solidFill>
            <a:srgbClr val="ABAB1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61"/>
          <p:cNvSpPr/>
          <p:nvPr/>
        </p:nvSpPr>
        <p:spPr>
          <a:xfrm>
            <a:off x="7665345" y="1599638"/>
            <a:ext cx="164100" cy="7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Hermite spline interpolation (X3D simplificado)</a:t>
            </a:r>
            <a:endParaRPr/>
          </a:p>
        </p:txBody>
      </p:sp>
      <p:sp>
        <p:nvSpPr>
          <p:cNvPr id="518" name="Google Shape;518;p62"/>
          <p:cNvSpPr txBox="1"/>
          <p:nvPr>
            <p:ph idx="1" type="body"/>
          </p:nvPr>
        </p:nvSpPr>
        <p:spPr>
          <a:xfrm>
            <a:off x="390550" y="729930"/>
            <a:ext cx="8428200" cy="1332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500">
                <a:highlight>
                  <a:srgbClr val="FFFFFF"/>
                </a:highlight>
              </a:rPr>
              <a:t>(t</a:t>
            </a:r>
            <a:r>
              <a:rPr baseline="-25000" lang="en-BR" sz="1400">
                <a:highlight>
                  <a:srgbClr val="FFFFFF"/>
                </a:highlight>
              </a:rPr>
              <a:t>i</a:t>
            </a:r>
            <a:r>
              <a:rPr lang="en-BR" sz="1500">
                <a:highlight>
                  <a:srgbClr val="FFFFFF"/>
                </a:highlight>
              </a:rPr>
              <a:t> ≤ fraction &lt; t</a:t>
            </a:r>
            <a:r>
              <a:rPr baseline="-25000" lang="en-BR" sz="1400">
                <a:highlight>
                  <a:srgbClr val="FFFFFF"/>
                </a:highlight>
              </a:rPr>
              <a:t>i+1</a:t>
            </a:r>
            <a:r>
              <a:rPr lang="en-BR" sz="1500">
                <a:highlight>
                  <a:srgbClr val="FFFFFF"/>
                </a:highlight>
              </a:rPr>
              <a:t>), where t</a:t>
            </a:r>
            <a:r>
              <a:rPr baseline="-25000" lang="en-BR" sz="1400">
                <a:highlight>
                  <a:srgbClr val="FFFFFF"/>
                </a:highlight>
              </a:rPr>
              <a:t>i</a:t>
            </a:r>
            <a:r>
              <a:rPr lang="en-BR" sz="1500">
                <a:highlight>
                  <a:srgbClr val="FFFFFF"/>
                </a:highlight>
              </a:rPr>
              <a:t> is the key at (i), and t</a:t>
            </a:r>
            <a:r>
              <a:rPr baseline="-25000" lang="en-BR" sz="1400">
                <a:highlight>
                  <a:srgbClr val="FFFFFF"/>
                </a:highlight>
              </a:rPr>
              <a:t>i+1</a:t>
            </a:r>
            <a:r>
              <a:rPr lang="en-BR" sz="1500">
                <a:highlight>
                  <a:srgbClr val="FFFFFF"/>
                </a:highlight>
              </a:rPr>
              <a:t> is the key at (i+1)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100">
                <a:highlight>
                  <a:srgbClr val="FFFFFF"/>
                </a:highlight>
              </a:rPr>
              <a:t>s = (t - t</a:t>
            </a:r>
            <a:r>
              <a:rPr baseline="-25000" lang="en-BR" sz="1100">
                <a:highlight>
                  <a:srgbClr val="FFFFFF"/>
                </a:highlight>
              </a:rPr>
              <a:t>i</a:t>
            </a:r>
            <a:r>
              <a:rPr lang="en-BR" sz="1100">
                <a:highlight>
                  <a:srgbClr val="FFFFFF"/>
                </a:highlight>
              </a:rPr>
              <a:t>) / (t</a:t>
            </a:r>
            <a:r>
              <a:rPr baseline="-25000" lang="en-BR" sz="1100">
                <a:highlight>
                  <a:srgbClr val="FFFFFF"/>
                </a:highlight>
              </a:rPr>
              <a:t>i+1</a:t>
            </a:r>
            <a:r>
              <a:rPr lang="en-BR" sz="1100">
                <a:highlight>
                  <a:srgbClr val="FFFFFF"/>
                </a:highlight>
              </a:rPr>
              <a:t> - t</a:t>
            </a:r>
            <a:r>
              <a:rPr baseline="-25000" lang="en-BR" sz="1100">
                <a:highlight>
                  <a:srgbClr val="FFFFFF"/>
                </a:highlight>
              </a:rPr>
              <a:t>i</a:t>
            </a:r>
            <a:r>
              <a:rPr lang="en-BR" sz="1100">
                <a:highlight>
                  <a:srgbClr val="FFFFFF"/>
                </a:highlight>
              </a:rPr>
              <a:t>)</a:t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1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BR" sz="1600">
                <a:highlight>
                  <a:srgbClr val="FFFFFF"/>
                </a:highlight>
              </a:rPr>
              <a:t>v</a:t>
            </a:r>
            <a:r>
              <a:rPr baseline="-25000" lang="en-BR" sz="1500">
                <a:highlight>
                  <a:srgbClr val="FFFFFF"/>
                </a:highlight>
              </a:rPr>
              <a:t>s</a:t>
            </a:r>
            <a:r>
              <a:rPr lang="en-BR" sz="1600">
                <a:highlight>
                  <a:srgbClr val="FFFFFF"/>
                </a:highlight>
              </a:rPr>
              <a:t> = </a:t>
            </a:r>
            <a:r>
              <a:rPr b="1" lang="en-BR" sz="1600">
                <a:highlight>
                  <a:srgbClr val="FFFFFF"/>
                </a:highlight>
              </a:rPr>
              <a:t>S</a:t>
            </a:r>
            <a:r>
              <a:rPr baseline="30000" lang="en-BR" sz="1500">
                <a:highlight>
                  <a:srgbClr val="FFFFFF"/>
                </a:highlight>
              </a:rPr>
              <a:t>T</a:t>
            </a:r>
            <a:r>
              <a:rPr lang="en-BR" sz="1600">
                <a:highlight>
                  <a:srgbClr val="FFFFFF"/>
                </a:highlight>
              </a:rPr>
              <a:t> </a:t>
            </a:r>
            <a:r>
              <a:rPr b="1" lang="en-BR" sz="1600">
                <a:highlight>
                  <a:srgbClr val="FFFFFF"/>
                </a:highlight>
              </a:rPr>
              <a:t>H C</a:t>
            </a:r>
            <a:endParaRPr sz="2100">
              <a:highlight>
                <a:srgbClr val="FFFFFF"/>
              </a:highlight>
            </a:endParaRPr>
          </a:p>
        </p:txBody>
      </p:sp>
      <p:sp>
        <p:nvSpPr>
          <p:cNvPr id="519" name="Google Shape;519;p6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20" name="Google Shape;520;p62"/>
          <p:cNvSpPr txBox="1"/>
          <p:nvPr/>
        </p:nvSpPr>
        <p:spPr>
          <a:xfrm>
            <a:off x="1944425" y="5408925"/>
            <a:ext cx="645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800"/>
              <a:t>https://www.web3d.org/documents/specifications/19775-1/V3.3/Part01/components/interp.html</a:t>
            </a:r>
            <a:endParaRPr sz="800"/>
          </a:p>
        </p:txBody>
      </p:sp>
      <p:pic>
        <p:nvPicPr>
          <p:cNvPr id="521" name="Google Shape;5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046290"/>
            <a:ext cx="8162900" cy="119123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2"/>
          <p:cNvSpPr txBox="1"/>
          <p:nvPr>
            <p:ph idx="1" type="body"/>
          </p:nvPr>
        </p:nvSpPr>
        <p:spPr>
          <a:xfrm>
            <a:off x="390550" y="3421900"/>
            <a:ext cx="8680500" cy="20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300"/>
              <a:t>If the velocity vector is not specified, it is calculated as follows:</a:t>
            </a:r>
            <a:endParaRPr sz="1300"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BR" sz="1300"/>
              <a:t>T</a:t>
            </a:r>
            <a:r>
              <a:rPr baseline="-25000" lang="en-BR" sz="1300"/>
              <a:t>i</a:t>
            </a:r>
            <a:r>
              <a:rPr lang="en-BR" sz="1300"/>
              <a:t> = (</a:t>
            </a:r>
            <a:r>
              <a:rPr b="1" lang="en-BR" sz="1300"/>
              <a:t>v</a:t>
            </a:r>
            <a:r>
              <a:rPr baseline="-25000" lang="en-BR" sz="1300"/>
              <a:t>i+1</a:t>
            </a:r>
            <a:r>
              <a:rPr lang="en-BR" sz="1300"/>
              <a:t> - </a:t>
            </a:r>
            <a:r>
              <a:rPr b="1" lang="en-BR" sz="1300"/>
              <a:t>v</a:t>
            </a:r>
            <a:r>
              <a:rPr baseline="-25000" lang="en-BR" sz="1300"/>
              <a:t>i-1</a:t>
            </a:r>
            <a:r>
              <a:rPr lang="en-BR" sz="1300"/>
              <a:t>) / 2</a:t>
            </a:r>
            <a:endParaRPr sz="1300"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300"/>
              <a:t>If the interpolator is not closed, and the first and last velocity vectors are not specified by the author:</a:t>
            </a:r>
            <a:endParaRPr sz="1300"/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BR" sz="1300"/>
              <a:t>T</a:t>
            </a:r>
            <a:r>
              <a:rPr baseline="30000" lang="en-BR" sz="1300"/>
              <a:t>0</a:t>
            </a:r>
            <a:r>
              <a:rPr baseline="-25000" lang="en-BR" sz="1300"/>
              <a:t>0</a:t>
            </a:r>
            <a:r>
              <a:rPr lang="en-BR" sz="1300"/>
              <a:t> = </a:t>
            </a:r>
            <a:r>
              <a:rPr b="1" lang="en-BR" sz="1300"/>
              <a:t>T</a:t>
            </a:r>
            <a:r>
              <a:rPr baseline="30000" lang="en-BR" sz="1300"/>
              <a:t>1</a:t>
            </a:r>
            <a:r>
              <a:rPr baseline="-25000" lang="en-BR" sz="1300"/>
              <a:t>0</a:t>
            </a:r>
            <a:r>
              <a:rPr lang="en-BR" sz="1300"/>
              <a:t> = </a:t>
            </a:r>
            <a:r>
              <a:rPr b="1" lang="en-BR" sz="1300"/>
              <a:t>T</a:t>
            </a:r>
            <a:r>
              <a:rPr baseline="30000" lang="en-BR" sz="1300"/>
              <a:t>0</a:t>
            </a:r>
            <a:r>
              <a:rPr baseline="-25000" lang="en-BR" sz="1300"/>
              <a:t>N-1</a:t>
            </a:r>
            <a:r>
              <a:rPr lang="en-BR" sz="1300"/>
              <a:t> = </a:t>
            </a:r>
            <a:r>
              <a:rPr b="1" lang="en-BR" sz="1300"/>
              <a:t>T</a:t>
            </a:r>
            <a:r>
              <a:rPr baseline="30000" lang="en-BR" sz="1300"/>
              <a:t>1</a:t>
            </a:r>
            <a:r>
              <a:rPr baseline="-25000" lang="en-BR" sz="1300"/>
              <a:t>N-1</a:t>
            </a:r>
            <a:r>
              <a:rPr lang="en-BR" sz="1300"/>
              <a:t> = 0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25" y="715675"/>
            <a:ext cx="3503749" cy="19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30" name="Google Shape;530;p6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31" name="Google Shape;531;p63"/>
          <p:cNvSpPr txBox="1"/>
          <p:nvPr/>
        </p:nvSpPr>
        <p:spPr>
          <a:xfrm>
            <a:off x="51300" y="594550"/>
            <a:ext cx="72270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&lt;TimeSensor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cycleInterval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&lt;SplinePositionInterpolator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"move"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"false"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    0.00     0.2     0.4      0.6    0.8     1.00"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keyValue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"-5 -1 0  -3 1 0  -1 -1 0  1 1 0  3 -1 0  5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1 0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&lt;Sphere/&gt;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 1.0 1.0'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'fraction_changed'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'set_fraction'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'value_changed'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'translation'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32" name="Google Shape;532;p63"/>
          <p:cNvGrpSpPr/>
          <p:nvPr/>
        </p:nvGrpSpPr>
        <p:grpSpPr>
          <a:xfrm>
            <a:off x="4912775" y="237000"/>
            <a:ext cx="2483395" cy="1362636"/>
            <a:chOff x="5919396" y="237002"/>
            <a:chExt cx="2197500" cy="1362636"/>
          </a:xfrm>
        </p:grpSpPr>
        <p:cxnSp>
          <p:nvCxnSpPr>
            <p:cNvPr id="533" name="Google Shape;533;p63"/>
            <p:cNvCxnSpPr/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34" name="Google Shape;534;p63"/>
            <p:cNvSpPr txBox="1"/>
            <p:nvPr/>
          </p:nvSpPr>
          <p:spPr>
            <a:xfrm>
              <a:off x="5919396" y="237002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posição no meio (t=0.5)?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535" name="Google Shape;535;p63"/>
          <p:cNvSpPr txBox="1"/>
          <p:nvPr/>
        </p:nvSpPr>
        <p:spPr>
          <a:xfrm>
            <a:off x="335025" y="3658900"/>
            <a:ext cx="7967400" cy="18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= (t - t</a:t>
            </a:r>
            <a:r>
              <a:rPr baseline="-25000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(t</a:t>
            </a:r>
            <a:r>
              <a:rPr baseline="-25000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i+1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 t</a:t>
            </a:r>
            <a:r>
              <a:rPr baseline="-25000"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= (0.5 - 0.4) / (0.6 - 0.4) = 0.1 / 0.2 = 0.5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baseline="-25000"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</a:t>
            </a:r>
            <a:r>
              <a:rPr b="1"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baseline="-25000"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i+1</a:t>
            </a:r>
            <a:r>
              <a:rPr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b="1"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baseline="-25000"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i-1</a:t>
            </a:r>
            <a:r>
              <a:rPr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/ 2: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baseline="-25000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</a:t>
            </a:r>
            <a:r>
              <a:rPr b="1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baseline="-25000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b="1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baseline="-25000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/ 2 = ( (1, 1, 0) - (-3, 1, 0) ) / 2 = (4, 0, 0) / 2 = (2, 0, 0)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baseline="-25000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</a:t>
            </a:r>
            <a:r>
              <a:rPr b="1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baseline="-25000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b="1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baseline="-25000"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/ 2 = ( (3, -1, 0) - (-1, -1, 0) ) / 2 = (4, 0, 0) / 2 = (2, 0, 0)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25" y="715675"/>
            <a:ext cx="3503749" cy="19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43" name="Google Shape;543;p6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44" name="Google Shape;544;p64"/>
          <p:cNvSpPr txBox="1"/>
          <p:nvPr/>
        </p:nvSpPr>
        <p:spPr>
          <a:xfrm>
            <a:off x="51300" y="594550"/>
            <a:ext cx="72270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&lt;TimeSensor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cycleInterval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&lt;SplinePositionInterpolator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"move"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"false"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    0.00     0.2     0.4      0.6    0.8     1.00"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keyValue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"-5 -1 0  -3 1 0  -1 -1 0  1 1 0  3 -1 0  5 1 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&lt;Sphere/&gt;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 1.0 1.0'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'fraction_changed'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'set_fraction'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'value_changed'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'translation'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45" name="Google Shape;545;p64"/>
          <p:cNvGrpSpPr/>
          <p:nvPr/>
        </p:nvGrpSpPr>
        <p:grpSpPr>
          <a:xfrm>
            <a:off x="4912775" y="237000"/>
            <a:ext cx="2483395" cy="1362636"/>
            <a:chOff x="5919396" y="237002"/>
            <a:chExt cx="2197500" cy="1362636"/>
          </a:xfrm>
        </p:grpSpPr>
        <p:cxnSp>
          <p:nvCxnSpPr>
            <p:cNvPr id="546" name="Google Shape;546;p64"/>
            <p:cNvCxnSpPr/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47" name="Google Shape;547;p64"/>
            <p:cNvSpPr txBox="1"/>
            <p:nvPr/>
          </p:nvSpPr>
          <p:spPr>
            <a:xfrm>
              <a:off x="5919396" y="237002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posição no meio (t=0.5)?</a:t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descr="{&quot;font&quot;:{&quot;family&quot;:&quot;Arial&quot;,&quot;color&quot;:&quot;#000000&quot;,&quot;size&quot;:12},&quot;backgroundColorModified&quot;:null,&quot;code&quot;:&quot;$$S=\\begin{bmatrix}\n{0.125}\\\\\n{0.25}\\\\\n{0.5}\\\\\n{1}\\\\\n\\end{bmatrix}^{T}$$&quot;,&quot;aid&quot;:null,&quot;backgroundColor&quot;:&quot;#FFFFFF&quot;,&quot;type&quot;:&quot;$$&quot;,&quot;id&quot;:&quot;2&quot;,&quot;ts&quot;:1634773041551,&quot;cs&quot;:&quot;L0DNntMm6C1SXyfqnTA11Q==&quot;,&quot;size&quot;:{&quot;width&quot;:113.33333333333333,&quot;height&quot;:101.5}}" id="548" name="Google Shape;54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75" y="3654525"/>
            <a:ext cx="1079500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backgroundColorModified&quot;:false,&quot;font&quot;:{&quot;color&quot;:&quot;#000000&quot;,&quot;family&quot;:&quot;Arial&quot;,&quot;size&quot;:12},&quot;backgroundColor&quot;:&quot;#FFFFFF&quot;,&quot;id&quot;:&quot;3&quot;,&quot;aid&quot;:null,&quot;code&quot;:&quot;$$H=\\begin{bmatrix}\n{2}&amp;{-2}&amp;{1}&amp;{1}\\\\\n{-3}&amp;{3}&amp;{-2}&amp;{-1}\\\\\n{0}&amp;{0}&amp;{1}&amp;{0}\\\\\n{1}&amp;{0}&amp;{0}&amp;{0}\\\\\n\\end{bmatrix}$$&quot;,&quot;ts&quot;:1634774566274,&quot;cs&quot;:&quot;Zrd3auadByoiB8Vy0Ql6IQ==&quot;,&quot;size&quot;:{&quot;width&quot;:212.5,&quot;height&quot;:97.66666666666669}}" id="549" name="Google Shape;54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275" y="3672792"/>
            <a:ext cx="2024063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4&quot;,&quot;code&quot;:&quot;$$C=\\begin{bmatrix}\n{-1}&amp;{-1}&amp;{0}\\\\\n{1}&amp;{1}&amp;{0}\\\\\n{2}&amp;{0}&amp;{0}\\\\\n{2}&amp;{0}&amp;{0}\\\\\n\\end{bmatrix}$$&quot;,&quot;backgroundColorModified&quot;:false,&quot;backgroundColor&quot;:&quot;#FFFFFF&quot;,&quot;font&quot;:{&quot;family&quot;:&quot;Arial&quot;,&quot;size&quot;:12,&quot;color&quot;:&quot;#000000&quot;},&quot;aid&quot;:null,&quot;type&quot;:&quot;$$&quot;,&quot;ts&quot;:1634774702802,&quot;cs&quot;:&quot;lXdQj8WtYA6MSHApMZVcwQ==&quot;,&quot;size&quot;:{&quot;width&quot;:152.33333333333334,&quot;height&quot;:97.66666666666667}}" id="550" name="Google Shape;55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0" y="3672787"/>
            <a:ext cx="1450975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4"/>
          <p:cNvSpPr txBox="1"/>
          <p:nvPr/>
        </p:nvSpPr>
        <p:spPr>
          <a:xfrm>
            <a:off x="348175" y="4907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baseline="-25000" lang="en-BR" sz="15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BR" sz="16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b="1" lang="en-BR" sz="16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baseline="30000" lang="en-BR" sz="15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BR" sz="16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b="1" lang="en-BR" sz="16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 C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25" y="715675"/>
            <a:ext cx="3503749" cy="19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59" name="Google Shape;559;p6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60" name="Google Shape;560;p65"/>
          <p:cNvSpPr txBox="1"/>
          <p:nvPr/>
        </p:nvSpPr>
        <p:spPr>
          <a:xfrm>
            <a:off x="51300" y="594550"/>
            <a:ext cx="7227000" cy="28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&lt;TimeSensor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cycleInterval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&lt;SplinePositionInterpolator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"move"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"false"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    0.00     0.2     0.4      0.6    0.8     1.00"</a:t>
            </a:r>
            <a:endParaRPr b="1" sz="9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keyValue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"-5 -1 0  -3 1 0  -1 -1 0  1 1 0  3 -1 0  5 1 0"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&lt;Sphere/&gt;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 1.0 1.0'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'fraction_changed'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'set_fraction'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'value_changed'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9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b="1" lang="en-BR" sz="9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9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'translation'</a:t>
            </a:r>
            <a:r>
              <a:rPr b="1" lang="en-BR" sz="9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b="1" sz="9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61" name="Google Shape;561;p65"/>
          <p:cNvGrpSpPr/>
          <p:nvPr/>
        </p:nvGrpSpPr>
        <p:grpSpPr>
          <a:xfrm>
            <a:off x="4912775" y="237000"/>
            <a:ext cx="2483395" cy="1362636"/>
            <a:chOff x="5919396" y="237002"/>
            <a:chExt cx="2197500" cy="1362636"/>
          </a:xfrm>
        </p:grpSpPr>
        <p:cxnSp>
          <p:nvCxnSpPr>
            <p:cNvPr id="562" name="Google Shape;562;p65"/>
            <p:cNvCxnSpPr/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3" name="Google Shape;563;p65"/>
            <p:cNvSpPr txBox="1"/>
            <p:nvPr/>
          </p:nvSpPr>
          <p:spPr>
            <a:xfrm>
              <a:off x="5919396" y="237002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posição no meio (t=0.5)?</a:t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descr="{&quot;type&quot;:&quot;$$&quot;,&quot;font&quot;:{&quot;color&quot;:&quot;#000000&quot;,&quot;family&quot;:&quot;Arial&quot;,&quot;size&quot;:12},&quot;aid&quot;:null,&quot;backgroundColor&quot;:&quot;#FFFFFF&quot;,&quot;id&quot;:&quot;3&quot;,&quot;backgroundColorModified&quot;:false,&quot;code&quot;:&quot;$$\\text{V}_{s}=\\begin{bmatrix}\n{0.125}&amp;{0.25}&amp;{0.5}&amp;{1}\\\\\n\\end{bmatrix}\\begin{bmatrix}\n{2}&amp;{-2}&amp;{1}&amp;{1}\\\\\n{-3}&amp;{3}&amp;{-2}&amp;{-1}\\\\\n{0}&amp;{0}&amp;{1}&amp;{0}\\\\\n{1}&amp;{0}&amp;{0}&amp;{0}\\\\\n\\end{bmatrix}\\cdot\\begin{bmatrix}\n{-1}&amp;{-1}&amp;{0}\\\\\n{1}&amp;{1}&amp;{0}\\\\\n{2}&amp;{0}&amp;{0}\\\\\n{2}&amp;{0}&amp;{0}\\\\\n\\end{bmatrix}$$&quot;,&quot;ts&quot;:1634774888642,&quot;cs&quot;:&quot;pnh+EZUno2d3yE/SpWzIwg==&quot;,&quot;size&quot;:{&quot;width&quot;:527.5,&quot;height&quot;:98}}" id="564" name="Google Shape;56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0" y="3923638"/>
            <a:ext cx="5024438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null,&quot;type&quot;:&quot;$$&quot;,&quot;font&quot;:{&quot;color&quot;:&quot;#000000&quot;,&quot;family&quot;:&quot;Arial&quot;,&quot;size&quot;:12},&quot;backgroundColor&quot;:&quot;#FFFFFF&quot;,&quot;aid&quot;:null,&quot;id&quot;:&quot;5&quot;,&quot;code&quot;:&quot;$$=\\begin{bmatrix}\n{0}&amp;{0}&amp;{0}\\\\\n\\end{bmatrix}$$&quot;,&quot;ts&quot;:1634775038668,&quot;cs&quot;:&quot;Kctgp3IpcR82ExkIabTQfg==&quot;,&quot;size&quot;:{&quot;width&quot;:92.83333333333333,&quot;height&quot;:18.833333333333332}}" id="565" name="Google Shape;565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325" y="4300675"/>
            <a:ext cx="884238" cy="17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1" name="Google Shape;571;p66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/>
                <a:gridCol w="453225"/>
                <a:gridCol w="453225"/>
                <a:gridCol w="453225"/>
                <a:gridCol w="453225"/>
                <a:gridCol w="453225"/>
                <a:gridCol w="453225"/>
                <a:gridCol w="453225"/>
                <a:gridCol w="453225"/>
                <a:gridCol w="453225"/>
              </a:tblGrid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839" y="1483590"/>
            <a:ext cx="7286918" cy="399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